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y="5143500" cx="9144000"/>
  <p:notesSz cx="6858000" cy="9144000"/>
  <p:embeddedFontLst>
    <p:embeddedFont>
      <p:font typeface="Roboto Mono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botoMono-regular.fntdata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RobotoMono-italic.fntdata"/><Relationship Id="rId63" Type="http://schemas.openxmlformats.org/officeDocument/2006/relationships/font" Target="fonts/RobotoMono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65" Type="http://schemas.openxmlformats.org/officeDocument/2006/relationships/font" Target="fonts/RobotoMon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114a43fb1_8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114a43fb1_8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114a43fb1_8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6114a43fb1_8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43c70db6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743c70db6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83a8016f6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83a8016f6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0d39a227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60d39a227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43c70db65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743c70db65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743c70db65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743c70db65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7587d6435b_3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7587d6435b_3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587d6435b_3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7587d6435b_3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754299a41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754299a41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43c70db65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43c70db65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587d6435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7587d6435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7587d6435b_3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7587d6435b_3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762634c7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762634c7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743c70db65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743c70db65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743c70db65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743c70db65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743c70db65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743c70db65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743c70db65_2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743c70db65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7587d6435b_3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7587d6435b_3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743c70db65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743c70db65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83a8016f6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83a8016f6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3a8016f6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3a8016f6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83a8016f6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83a8016f6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83a8016f6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83a8016f6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83a8016f67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83a8016f67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83a8016f6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83a8016f6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83a8016f67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83a8016f67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83a8016f67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83a8016f6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83a8016f67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83a8016f6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83a8016f67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83a8016f67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83a8016f6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83a8016f6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83a8016f67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83a8016f67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0d39a22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0d39a22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83a8016f67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83a8016f67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83a8016f67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83a8016f67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83a8016f67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83a8016f6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83bca9698c_9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83bca9698c_9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83bca9698c_9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83bca9698c_9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83bca9698c_9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83bca9698c_9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83bca9698c_9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83bca9698c_9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83bca9698c_9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83bca9698c_9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83bca9698c_9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83bca9698c_9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83bca9698c_11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83bca9698c_11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43c70db65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43c70db65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83ddfe9e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83ddfe9e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83ddfe9e2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83ddfe9e2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83ddfe9e23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83ddfe9e23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83ddfe9e23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83ddfe9e23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83ddfe9e23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83ddfe9e23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60d39a227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60d39a227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743c70db65_2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743c70db65_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43c70db65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43c70db65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Dolev-Yao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0d39a227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0d39a227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0dab559f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0dab559f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114a43fb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6114a43fb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192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ithub.com/hashcat/hashcat/blob/master/tools/test_modules/m19600.pm#L71C7-L71C17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thehacker.recipes/ad/movement/kerberos/forged-tickets/ms14-068" TargetMode="External"/><Relationship Id="rId4" Type="http://schemas.openxmlformats.org/officeDocument/2006/relationships/hyperlink" Target="https://github.com/SecWiki/windows-kernel-exploits/tree/master/MS14-068/pykek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youtube.com/@ATTL4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8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s://learn.microsoft.com/en-us/openspecs/windows_protocols/ms-kile/b7219d26-dbc7-4f3a-adfe-dcc31f90d92a" TargetMode="External"/><Relationship Id="rId4" Type="http://schemas.openxmlformats.org/officeDocument/2006/relationships/hyperlink" Target="https://www.rfc-editor.org/rfc/rfc4120#section-1.4" TargetMode="External"/><Relationship Id="rId5" Type="http://schemas.openxmlformats.org/officeDocument/2006/relationships/hyperlink" Target="https://www.rfc-editor.org/rfc/rfc4757" TargetMode="External"/><Relationship Id="rId6" Type="http://schemas.openxmlformats.org/officeDocument/2006/relationships/hyperlink" Target="https://www.rfc-editor.org/rfc/rfc3962" TargetMode="External"/><Relationship Id="rId7" Type="http://schemas.openxmlformats.org/officeDocument/2006/relationships/hyperlink" Target="https://datatracker.ietf.org/doc/html/rfc3961" TargetMode="External"/><Relationship Id="rId8" Type="http://schemas.openxmlformats.org/officeDocument/2006/relationships/hyperlink" Target="https://vbscrub.com/2020/02/27/getting-passwords-from-kerberos-pre-authentication-packets/" TargetMode="Externa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hyperlink" Target="https://curl.se/rfc/ntlm.html" TargetMode="External"/><Relationship Id="rId4" Type="http://schemas.openxmlformats.org/officeDocument/2006/relationships/hyperlink" Target="https://learn.microsoft.com/en-us/windows-server/security/kerberos/ntlm-overview" TargetMode="External"/><Relationship Id="rId5" Type="http://schemas.openxmlformats.org/officeDocument/2006/relationships/hyperlink" Target="https://infosecwriteups.com/ntlm-authentication-in-active-directory-b99ea9087519" TargetMode="External"/><Relationship Id="rId6" Type="http://schemas.openxmlformats.org/officeDocument/2006/relationships/hyperlink" Target="https://www.youtube.com/watch?v=xDFRUYv1-eU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Kerberos</a:t>
            </a:r>
            <a:r>
              <a:rPr lang="it">
                <a:solidFill>
                  <a:srgbClr val="FFFFFF"/>
                </a:solidFill>
              </a:rPr>
              <a:t> in Active Directory Environment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it" sz="2580">
                <a:solidFill>
                  <a:srgbClr val="FFFFFF"/>
                </a:solidFill>
              </a:rPr>
              <a:t>Andrea Artioli, MVTINAPWN</a:t>
            </a:r>
            <a:endParaRPr sz="258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it" sz="2580">
                <a:solidFill>
                  <a:srgbClr val="FFFFFF"/>
                </a:solidFill>
              </a:rPr>
              <a:t>andrea.artioli@unimore.it</a:t>
            </a:r>
            <a:endParaRPr sz="258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567250" y="1115950"/>
            <a:ext cx="2411100" cy="834600"/>
          </a:xfrm>
          <a:prstGeom prst="rect">
            <a:avLst/>
          </a:prstGeom>
          <a:solidFill>
            <a:srgbClr val="FF3E3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KDC + AS</a:t>
            </a:r>
            <a:r>
              <a:rPr b="1" lang="it">
                <a:solidFill>
                  <a:schemeClr val="lt1"/>
                </a:solidFill>
              </a:rPr>
              <a:t> (DC)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3366450" y="1115950"/>
            <a:ext cx="2411100" cy="834600"/>
          </a:xfrm>
          <a:prstGeom prst="rect">
            <a:avLst/>
          </a:prstGeom>
          <a:solidFill>
            <a:srgbClr val="0086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USER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6165650" y="1115950"/>
            <a:ext cx="2411100" cy="834600"/>
          </a:xfrm>
          <a:prstGeom prst="rect">
            <a:avLst/>
          </a:prstGeom>
          <a:solidFill>
            <a:srgbClr val="9FE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SERVICE PRINCIPAL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50" y="451675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288" y="451675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5325" y="451693"/>
            <a:ext cx="593000" cy="59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4700" y="451668"/>
            <a:ext cx="593000" cy="5929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2"/>
          <p:cNvCxnSpPr/>
          <p:nvPr/>
        </p:nvCxnSpPr>
        <p:spPr>
          <a:xfrm>
            <a:off x="1790550" y="2655350"/>
            <a:ext cx="2799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69" name="Google Shape;169;p22"/>
          <p:cNvSpPr/>
          <p:nvPr/>
        </p:nvSpPr>
        <p:spPr>
          <a:xfrm>
            <a:off x="2294550" y="2363025"/>
            <a:ext cx="1791300" cy="2184600"/>
          </a:xfrm>
          <a:prstGeom prst="roundRect">
            <a:avLst>
              <a:gd fmla="val 16667" name="adj"/>
            </a:avLst>
          </a:prstGeom>
          <a:solidFill>
            <a:srgbClr val="1A23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4988" y="451711"/>
            <a:ext cx="593000" cy="5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4075" y="451650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5888" y="451638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94350" y="395375"/>
            <a:ext cx="526350" cy="5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64423" y="485013"/>
            <a:ext cx="526350" cy="5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4250" y="3027500"/>
            <a:ext cx="381600" cy="3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2455350" y="2922500"/>
            <a:ext cx="1408800" cy="1495800"/>
          </a:xfrm>
          <a:prstGeom prst="roundRect">
            <a:avLst>
              <a:gd fmla="val 16667" name="adj"/>
            </a:avLst>
          </a:prstGeom>
          <a:solidFill>
            <a:srgbClr val="9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Client-Service Key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4250" y="3781251"/>
            <a:ext cx="381600" cy="3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>
            <a:off x="2500500" y="3629875"/>
            <a:ext cx="1318500" cy="668700"/>
          </a:xfrm>
          <a:prstGeom prst="roundRect">
            <a:avLst>
              <a:gd fmla="val 16667" name="adj"/>
            </a:avLst>
          </a:prstGeom>
          <a:solidFill>
            <a:srgbClr val="9FE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TGS ( PAC + Client-Service Key)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5043625" y="2752575"/>
            <a:ext cx="24705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Note: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Identical to AS-REP but with user-KDC session key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TGS cannot last more than its TGT -&gt; cascade attack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2455350" y="2468675"/>
            <a:ext cx="146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TGS-REP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/>
          <p:nvPr/>
        </p:nvSpPr>
        <p:spPr>
          <a:xfrm>
            <a:off x="567250" y="1115950"/>
            <a:ext cx="2411100" cy="834600"/>
          </a:xfrm>
          <a:prstGeom prst="rect">
            <a:avLst/>
          </a:prstGeom>
          <a:solidFill>
            <a:srgbClr val="FF3E3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KDC + AS</a:t>
            </a:r>
            <a:r>
              <a:rPr b="1" lang="it">
                <a:solidFill>
                  <a:schemeClr val="lt1"/>
                </a:solidFill>
              </a:rPr>
              <a:t> (DC)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3366450" y="1115950"/>
            <a:ext cx="2411100" cy="834600"/>
          </a:xfrm>
          <a:prstGeom prst="rect">
            <a:avLst/>
          </a:prstGeom>
          <a:solidFill>
            <a:srgbClr val="0086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USER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6165650" y="1115950"/>
            <a:ext cx="2411100" cy="834600"/>
          </a:xfrm>
          <a:prstGeom prst="rect">
            <a:avLst/>
          </a:prstGeom>
          <a:solidFill>
            <a:srgbClr val="9FE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SERVICE PRINCIPAL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88" name="Google Shape;1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50" y="451675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288" y="451675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5325" y="451693"/>
            <a:ext cx="593000" cy="5929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23"/>
          <p:cNvCxnSpPr/>
          <p:nvPr/>
        </p:nvCxnSpPr>
        <p:spPr>
          <a:xfrm>
            <a:off x="4525000" y="2646125"/>
            <a:ext cx="2799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triangle"/>
          </a:ln>
        </p:spPr>
      </p:cxnSp>
      <p:grpSp>
        <p:nvGrpSpPr>
          <p:cNvPr id="192" name="Google Shape;192;p23"/>
          <p:cNvGrpSpPr/>
          <p:nvPr/>
        </p:nvGrpSpPr>
        <p:grpSpPr>
          <a:xfrm>
            <a:off x="5029000" y="2353800"/>
            <a:ext cx="1791300" cy="2184600"/>
            <a:chOff x="2294550" y="2363025"/>
            <a:chExt cx="1791300" cy="2184600"/>
          </a:xfrm>
        </p:grpSpPr>
        <p:sp>
          <p:nvSpPr>
            <p:cNvPr id="193" name="Google Shape;193;p23"/>
            <p:cNvSpPr/>
            <p:nvPr/>
          </p:nvSpPr>
          <p:spPr>
            <a:xfrm>
              <a:off x="2294550" y="2363025"/>
              <a:ext cx="1791300" cy="2184600"/>
            </a:xfrm>
            <a:prstGeom prst="roundRect">
              <a:avLst>
                <a:gd fmla="val 16667" name="adj"/>
              </a:avLst>
            </a:prstGeom>
            <a:solidFill>
              <a:srgbClr val="1A233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3"/>
            <p:cNvSpPr txBox="1"/>
            <p:nvPr/>
          </p:nvSpPr>
          <p:spPr>
            <a:xfrm>
              <a:off x="2637150" y="2455250"/>
              <a:ext cx="1106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>
                  <a:solidFill>
                    <a:schemeClr val="lt1"/>
                  </a:solidFill>
                </a:rPr>
                <a:t>AP-REQ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pic>
        <p:nvPicPr>
          <p:cNvPr id="195" name="Google Shape;19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4988" y="451711"/>
            <a:ext cx="593000" cy="5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4075" y="451650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5888" y="451638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94350" y="395375"/>
            <a:ext cx="526350" cy="5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64423" y="485013"/>
            <a:ext cx="526350" cy="5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/>
          <p:nvPr/>
        </p:nvSpPr>
        <p:spPr>
          <a:xfrm>
            <a:off x="5160888" y="2994850"/>
            <a:ext cx="1260600" cy="323400"/>
          </a:xfrm>
          <a:prstGeom prst="roundRect">
            <a:avLst>
              <a:gd fmla="val 16667" name="adj"/>
            </a:avLst>
          </a:prstGeom>
          <a:solidFill>
            <a:srgbClr val="FFA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Authenticator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201" name="Google Shape;20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5725" y="3716326"/>
            <a:ext cx="381600" cy="3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/>
          <p:cNvSpPr/>
          <p:nvPr/>
        </p:nvSpPr>
        <p:spPr>
          <a:xfrm>
            <a:off x="5131975" y="3564950"/>
            <a:ext cx="1318500" cy="668700"/>
          </a:xfrm>
          <a:prstGeom prst="roundRect">
            <a:avLst>
              <a:gd fmla="val 16667" name="adj"/>
            </a:avLst>
          </a:prstGeom>
          <a:solidFill>
            <a:srgbClr val="9FE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TGS ( PAC + Client-Service Key)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203" name="Google Shape;20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6807" y="2965738"/>
            <a:ext cx="381600" cy="38161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/>
        </p:nvSpPr>
        <p:spPr>
          <a:xfrm>
            <a:off x="537550" y="2646125"/>
            <a:ext cx="24705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Note: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TGS != Authentication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Authenticator cache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Subkey field in the authenticator message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PAC validation?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05" name="Google Shape;20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4700" y="451668"/>
            <a:ext cx="593000" cy="592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/>
          <p:nvPr/>
        </p:nvSpPr>
        <p:spPr>
          <a:xfrm>
            <a:off x="567250" y="1115950"/>
            <a:ext cx="2411100" cy="834600"/>
          </a:xfrm>
          <a:prstGeom prst="rect">
            <a:avLst/>
          </a:prstGeom>
          <a:solidFill>
            <a:srgbClr val="FF3E3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KDC + AS</a:t>
            </a:r>
            <a:r>
              <a:rPr b="1" lang="it">
                <a:solidFill>
                  <a:schemeClr val="lt1"/>
                </a:solidFill>
              </a:rPr>
              <a:t> (DC)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366450" y="1115950"/>
            <a:ext cx="2411100" cy="834600"/>
          </a:xfrm>
          <a:prstGeom prst="rect">
            <a:avLst/>
          </a:prstGeom>
          <a:solidFill>
            <a:srgbClr val="0086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USER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165650" y="1115950"/>
            <a:ext cx="2411100" cy="834600"/>
          </a:xfrm>
          <a:prstGeom prst="rect">
            <a:avLst/>
          </a:prstGeom>
          <a:solidFill>
            <a:srgbClr val="9FE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SERVICE PRINCIPAL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13" name="Google Shape;2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50" y="451675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288" y="451675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5325" y="451693"/>
            <a:ext cx="593000" cy="5929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4"/>
          <p:cNvCxnSpPr/>
          <p:nvPr/>
        </p:nvCxnSpPr>
        <p:spPr>
          <a:xfrm rot="10800000">
            <a:off x="4525000" y="2646125"/>
            <a:ext cx="2799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triangle"/>
          </a:ln>
        </p:spPr>
      </p:cxnSp>
      <p:grpSp>
        <p:nvGrpSpPr>
          <p:cNvPr id="217" name="Google Shape;217;p24"/>
          <p:cNvGrpSpPr/>
          <p:nvPr/>
        </p:nvGrpSpPr>
        <p:grpSpPr>
          <a:xfrm>
            <a:off x="5029000" y="2353800"/>
            <a:ext cx="1791300" cy="2184600"/>
            <a:chOff x="2294550" y="2363025"/>
            <a:chExt cx="1791300" cy="2184600"/>
          </a:xfrm>
        </p:grpSpPr>
        <p:sp>
          <p:nvSpPr>
            <p:cNvPr id="218" name="Google Shape;218;p24"/>
            <p:cNvSpPr/>
            <p:nvPr/>
          </p:nvSpPr>
          <p:spPr>
            <a:xfrm>
              <a:off x="2294550" y="2363025"/>
              <a:ext cx="1791300" cy="2184600"/>
            </a:xfrm>
            <a:prstGeom prst="roundRect">
              <a:avLst>
                <a:gd fmla="val 16667" name="adj"/>
              </a:avLst>
            </a:prstGeom>
            <a:solidFill>
              <a:srgbClr val="1A233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4"/>
            <p:cNvSpPr txBox="1"/>
            <p:nvPr/>
          </p:nvSpPr>
          <p:spPr>
            <a:xfrm>
              <a:off x="2637150" y="2455250"/>
              <a:ext cx="1106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>
                  <a:solidFill>
                    <a:schemeClr val="lt1"/>
                  </a:solidFill>
                </a:rPr>
                <a:t>AP-REP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pic>
        <p:nvPicPr>
          <p:cNvPr id="220" name="Google Shape;22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4988" y="451711"/>
            <a:ext cx="593000" cy="5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4075" y="451650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5888" y="451638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94350" y="395375"/>
            <a:ext cx="526350" cy="5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64423" y="485013"/>
            <a:ext cx="526350" cy="5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4"/>
          <p:cNvSpPr/>
          <p:nvPr/>
        </p:nvSpPr>
        <p:spPr>
          <a:xfrm>
            <a:off x="5160888" y="2994850"/>
            <a:ext cx="1260600" cy="323400"/>
          </a:xfrm>
          <a:prstGeom prst="roundRect">
            <a:avLst>
              <a:gd fmla="val 16667" name="adj"/>
            </a:avLst>
          </a:prstGeom>
          <a:solidFill>
            <a:srgbClr val="FFA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Authenticator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226" name="Google Shape;22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6807" y="2965738"/>
            <a:ext cx="381600" cy="38161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4"/>
          <p:cNvSpPr txBox="1"/>
          <p:nvPr/>
        </p:nvSpPr>
        <p:spPr>
          <a:xfrm>
            <a:off x="537550" y="2646125"/>
            <a:ext cx="24705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Note: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Only if mutual auth required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CT must be different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8" name="Google Shape;22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4700" y="451668"/>
            <a:ext cx="593000" cy="592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813" y="971525"/>
            <a:ext cx="6850375" cy="40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Recap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/>
          <p:nvPr>
            <p:ph idx="1" type="body"/>
          </p:nvPr>
        </p:nvSpPr>
        <p:spPr>
          <a:xfrm>
            <a:off x="311700" y="316475"/>
            <a:ext cx="8520600" cy="42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>
                <a:solidFill>
                  <a:schemeClr val="lt1"/>
                </a:solidFill>
              </a:rPr>
              <a:t>Unencrypted Part:</a:t>
            </a:r>
            <a:endParaRPr b="1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Version number of ticket format.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Service realm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Service principal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>
                <a:solidFill>
                  <a:schemeClr val="lt1"/>
                </a:solidFill>
              </a:rPr>
              <a:t>Encrypted Part:</a:t>
            </a:r>
            <a:endParaRPr b="1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Ticket flags*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Session key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Client realm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Client principal (username)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List of Kerberos realms that took part in authenticating the user to whom this ticket was issued.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Timestamp and other meta data about last initial request.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Time client was authenticated.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Validity period start time (optional).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Validity period end time.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Ticket Granting Server (TGS) Name/ID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Timestamp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Client (workstation) Address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Lifetime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it" sz="1200">
                <a:solidFill>
                  <a:schemeClr val="lt1"/>
                </a:solidFill>
              </a:rPr>
              <a:t>Authorization-data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KDF</a:t>
            </a:r>
            <a:r>
              <a:rPr lang="it">
                <a:solidFill>
                  <a:srgbClr val="FFFFFF"/>
                </a:solidFill>
              </a:rPr>
              <a:t>: </a:t>
            </a:r>
            <a:r>
              <a:rPr lang="it">
                <a:solidFill>
                  <a:srgbClr val="FFFFFF"/>
                </a:solidFill>
              </a:rPr>
              <a:t>RC4-HMAC-MD5 (etype 23)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5" name="Google Shape;24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Cipher key: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key_d = MD4(</a:t>
            </a:r>
            <a:r>
              <a:rPr lang="it">
                <a:solidFill>
                  <a:schemeClr val="lt1"/>
                </a:solidFill>
              </a:rPr>
              <a:t>UTF-16LE</a:t>
            </a:r>
            <a:r>
              <a:rPr lang="it">
                <a:solidFill>
                  <a:schemeClr val="lt1"/>
                </a:solidFill>
              </a:rPr>
              <a:t>(</a:t>
            </a:r>
            <a:r>
              <a:rPr lang="it">
                <a:solidFill>
                  <a:schemeClr val="lt1"/>
                </a:solidFill>
              </a:rPr>
              <a:t>password</a:t>
            </a:r>
            <a:r>
              <a:rPr lang="it">
                <a:solidFill>
                  <a:schemeClr val="lt1"/>
                </a:solidFill>
              </a:rPr>
              <a:t>))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MAC: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key_i = </a:t>
            </a:r>
            <a:r>
              <a:rPr lang="it">
                <a:solidFill>
                  <a:schemeClr val="lt1"/>
                </a:solidFill>
              </a:rPr>
              <a:t>hmac_md5</a:t>
            </a:r>
            <a:r>
              <a:rPr lang="it">
                <a:solidFill>
                  <a:schemeClr val="lt1"/>
                </a:solidFill>
              </a:rPr>
              <a:t>(</a:t>
            </a:r>
            <a:r>
              <a:rPr lang="it">
                <a:solidFill>
                  <a:schemeClr val="lt1"/>
                </a:solidFill>
              </a:rPr>
              <a:t>key_d</a:t>
            </a:r>
            <a:r>
              <a:rPr lang="it">
                <a:solidFill>
                  <a:schemeClr val="lt1"/>
                </a:solidFill>
              </a:rPr>
              <a:t>, salt)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TAG = hmac_md5(</a:t>
            </a:r>
            <a:r>
              <a:rPr lang="it">
                <a:solidFill>
                  <a:schemeClr val="lt1"/>
                </a:solidFill>
              </a:rPr>
              <a:t>key_i</a:t>
            </a:r>
            <a:r>
              <a:rPr lang="it">
                <a:solidFill>
                  <a:schemeClr val="lt1"/>
                </a:solidFill>
              </a:rPr>
              <a:t>, data)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KDF: </a:t>
            </a:r>
            <a:r>
              <a:rPr lang="it">
                <a:solidFill>
                  <a:srgbClr val="FFFFFF"/>
                </a:solidFill>
              </a:rPr>
              <a:t>AES128/256-CTS-HMAC-SHA1-96 (etype 17/18)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1" name="Google Shape;25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Cipher key: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tkey = random2key(PBKDF2(password, salt, iter_count, keylength))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key_d = DK(tkey, "kerberos")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MAC (form </a:t>
            </a:r>
            <a:r>
              <a:rPr lang="it" u="sng">
                <a:solidFill>
                  <a:schemeClr val="hlink"/>
                </a:solidFill>
                <a:hlinkClick r:id="rId3"/>
              </a:rPr>
              <a:t>here</a:t>
            </a:r>
            <a:r>
              <a:rPr lang="it">
                <a:solidFill>
                  <a:schemeClr val="lt1"/>
                </a:solidFill>
              </a:rPr>
              <a:t>):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key_i =  DK(key_d, hex2byte("62dc6e371a63a80958ac562b15404ac5"))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TAG = hmac_sha1(key_i, data)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Real world techniques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7" name="Google Shape;25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Username enumeration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The AS-REQ returns different messages if username exists or not. It can be used to enumerate possible usernames.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From linux: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kerbrute userenum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From Windows: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.\</a:t>
            </a:r>
            <a:r>
              <a:rPr lang="it">
                <a:solidFill>
                  <a:schemeClr val="lt1"/>
                </a:solidFill>
              </a:rPr>
              <a:t>kerbrute</a:t>
            </a:r>
            <a:r>
              <a:rPr lang="it">
                <a:solidFill>
                  <a:schemeClr val="lt1"/>
                </a:solidFill>
              </a:rPr>
              <a:t>.exe </a:t>
            </a:r>
            <a:r>
              <a:rPr lang="it">
                <a:solidFill>
                  <a:schemeClr val="lt1"/>
                </a:solidFill>
              </a:rPr>
              <a:t>userenum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Logged with specific Kerberos logs that are not enabled by default (Event ID 4768)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Real world techniques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3" name="Google Shape;26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Password spraying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Try to log-in using a common password over a list of usernames.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From linux: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kerbrute passwordspray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From Windows: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.\kerbrute.exe </a:t>
            </a:r>
            <a:r>
              <a:rPr lang="it">
                <a:solidFill>
                  <a:schemeClr val="lt1"/>
                </a:solidFill>
              </a:rPr>
              <a:t>passwordspray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.\DomainPasswordSpray.ps1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Failed login attempts over a short period are logged by default (Event ID 4625) and, if kerberos log is activated, pre-authentication failed (Event ID 4771)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Real world techniques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9" name="Google Shape;26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AS-REP Roasting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If no pre-authentication required, then it is possible to brute force the AS-REP given a valid username and obtain its password. It is possible to do the same if an AS-REP is intercepted.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From linux (impacket):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GetNPUsers.py [-request]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From Windows: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.\Rubeus.exe asreproast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Cracking: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hashcat -m 18200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john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Logged with Kerberos logs that are not enabled </a:t>
            </a:r>
            <a:br>
              <a:rPr lang="it">
                <a:solidFill>
                  <a:schemeClr val="lt1"/>
                </a:solidFill>
              </a:rPr>
            </a:br>
            <a:r>
              <a:rPr lang="it">
                <a:solidFill>
                  <a:schemeClr val="lt1"/>
                </a:solidFill>
              </a:rPr>
              <a:t>by default (Event ID 4768 with preauth set to 0)</a:t>
            </a:r>
            <a:br>
              <a:rPr lang="it">
                <a:solidFill>
                  <a:schemeClr val="lt1"/>
                </a:solidFill>
              </a:rPr>
            </a:br>
            <a:r>
              <a:rPr lang="it">
                <a:solidFill>
                  <a:schemeClr val="lt1"/>
                </a:solidFill>
              </a:rPr>
              <a:t>and honeypot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70" name="Google Shape;270;p31"/>
          <p:cNvGrpSpPr/>
          <p:nvPr/>
        </p:nvGrpSpPr>
        <p:grpSpPr>
          <a:xfrm>
            <a:off x="5520750" y="2224750"/>
            <a:ext cx="1791300" cy="2184600"/>
            <a:chOff x="2294550" y="2363025"/>
            <a:chExt cx="1791300" cy="2184600"/>
          </a:xfrm>
        </p:grpSpPr>
        <p:sp>
          <p:nvSpPr>
            <p:cNvPr id="271" name="Google Shape;271;p31"/>
            <p:cNvSpPr/>
            <p:nvPr/>
          </p:nvSpPr>
          <p:spPr>
            <a:xfrm>
              <a:off x="2294550" y="2363025"/>
              <a:ext cx="1791300" cy="2184600"/>
            </a:xfrm>
            <a:prstGeom prst="roundRect">
              <a:avLst>
                <a:gd fmla="val 16667" name="adj"/>
              </a:avLst>
            </a:prstGeom>
            <a:solidFill>
              <a:srgbClr val="1A233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1"/>
            <p:cNvSpPr txBox="1"/>
            <p:nvPr/>
          </p:nvSpPr>
          <p:spPr>
            <a:xfrm>
              <a:off x="2637150" y="2455250"/>
              <a:ext cx="1106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>
                  <a:solidFill>
                    <a:schemeClr val="lt1"/>
                  </a:solidFill>
                </a:rPr>
                <a:t>AS-REP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grpSp>
        <p:nvGrpSpPr>
          <p:cNvPr id="273" name="Google Shape;273;p31"/>
          <p:cNvGrpSpPr/>
          <p:nvPr/>
        </p:nvGrpSpPr>
        <p:grpSpPr>
          <a:xfrm>
            <a:off x="5681550" y="2754913"/>
            <a:ext cx="1469696" cy="382025"/>
            <a:chOff x="2616150" y="3842613"/>
            <a:chExt cx="1469696" cy="382025"/>
          </a:xfrm>
        </p:grpSpPr>
        <p:pic>
          <p:nvPicPr>
            <p:cNvPr id="274" name="Google Shape;274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03846" y="3842613"/>
              <a:ext cx="382000" cy="382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31"/>
            <p:cNvSpPr/>
            <p:nvPr/>
          </p:nvSpPr>
          <p:spPr>
            <a:xfrm>
              <a:off x="2616150" y="3871925"/>
              <a:ext cx="1148100" cy="323400"/>
            </a:xfrm>
            <a:prstGeom prst="roundRect">
              <a:avLst>
                <a:gd fmla="val 16667" name="adj"/>
              </a:avLst>
            </a:prstGeom>
            <a:solidFill>
              <a:srgbClr val="0086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>
                  <a:solidFill>
                    <a:schemeClr val="lt1"/>
                  </a:solidFill>
                </a:rPr>
                <a:t>Session Key</a:t>
              </a:r>
              <a:endParaRPr sz="1200">
                <a:solidFill>
                  <a:schemeClr val="lt1"/>
                </a:solidFill>
              </a:endParaRPr>
            </a:p>
          </p:txBody>
        </p:sp>
      </p:grpSp>
      <p:pic>
        <p:nvPicPr>
          <p:cNvPr id="276" name="Google Shape;27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8500" y="3321025"/>
            <a:ext cx="381600" cy="3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1"/>
          <p:cNvSpPr/>
          <p:nvPr/>
        </p:nvSpPr>
        <p:spPr>
          <a:xfrm>
            <a:off x="5692125" y="3248725"/>
            <a:ext cx="1148100" cy="526200"/>
          </a:xfrm>
          <a:prstGeom prst="roundRect">
            <a:avLst>
              <a:gd fmla="val 16667" name="adj"/>
            </a:avLst>
          </a:prstGeom>
          <a:solidFill>
            <a:srgbClr val="FF3E3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lt1"/>
                </a:solidFill>
              </a:rPr>
              <a:t>TGT(Session Key + PAC)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Index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>
                <a:solidFill>
                  <a:schemeClr val="lt1"/>
                </a:solidFill>
              </a:rPr>
              <a:t>AD concepts overview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>
                <a:solidFill>
                  <a:schemeClr val="lt1"/>
                </a:solidFill>
              </a:rPr>
              <a:t>Kerberos overview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>
                <a:solidFill>
                  <a:schemeClr val="lt1"/>
                </a:solidFill>
              </a:rPr>
              <a:t>Kerberos basic interaction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>
                <a:solidFill>
                  <a:schemeClr val="lt1"/>
                </a:solidFill>
              </a:rPr>
              <a:t>KDF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>
                <a:solidFill>
                  <a:schemeClr val="lt1"/>
                </a:solidFill>
              </a:rPr>
              <a:t>Basic real</a:t>
            </a:r>
            <a:r>
              <a:rPr lang="it">
                <a:solidFill>
                  <a:schemeClr val="lt1"/>
                </a:solidFill>
              </a:rPr>
              <a:t> word attacks on Kerberos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>
                <a:solidFill>
                  <a:schemeClr val="lt1"/>
                </a:solidFill>
              </a:rPr>
              <a:t>NTLM authentication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>
                <a:solidFill>
                  <a:schemeClr val="lt1"/>
                </a:solidFill>
              </a:rPr>
              <a:t>Delegation attacks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Unconstrained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Constrained [Coming soon]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Resource-Based Constrained </a:t>
            </a:r>
            <a:r>
              <a:rPr lang="it">
                <a:solidFill>
                  <a:schemeClr val="lt1"/>
                </a:solidFill>
              </a:rPr>
              <a:t>[Coming soon]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Real world </a:t>
            </a:r>
            <a:r>
              <a:rPr lang="it">
                <a:solidFill>
                  <a:schemeClr val="lt1"/>
                </a:solidFill>
              </a:rPr>
              <a:t>techniques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3" name="Google Shape;28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Kerberoasting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If you have an authenticated account you can request a TGS and crack it just like an AS-REP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From linux (impacket):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GetUserSPNs.py</a:t>
            </a:r>
            <a:r>
              <a:rPr lang="it">
                <a:solidFill>
                  <a:schemeClr val="lt1"/>
                </a:solidFill>
              </a:rPr>
              <a:t> [-request]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From Windows: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.\Rubeus.exe kerberoast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Cracking: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hashcat -m 13100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john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Logged with Kerberos logs that are not enabled </a:t>
            </a:r>
            <a:br>
              <a:rPr lang="it">
                <a:solidFill>
                  <a:schemeClr val="lt1"/>
                </a:solidFill>
              </a:rPr>
            </a:br>
            <a:r>
              <a:rPr lang="it">
                <a:solidFill>
                  <a:schemeClr val="lt1"/>
                </a:solidFill>
              </a:rPr>
              <a:t>by default (many Event ID 4769 from the same </a:t>
            </a:r>
            <a:br>
              <a:rPr lang="it">
                <a:solidFill>
                  <a:schemeClr val="lt1"/>
                </a:solidFill>
              </a:rPr>
            </a:br>
            <a:r>
              <a:rPr lang="it">
                <a:solidFill>
                  <a:schemeClr val="lt1"/>
                </a:solidFill>
              </a:rPr>
              <a:t>user + RC4 tickets) and honeypot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84" name="Google Shape;284;p32"/>
          <p:cNvGrpSpPr/>
          <p:nvPr/>
        </p:nvGrpSpPr>
        <p:grpSpPr>
          <a:xfrm>
            <a:off x="5522400" y="2224800"/>
            <a:ext cx="1791300" cy="2184600"/>
            <a:chOff x="2294550" y="2363025"/>
            <a:chExt cx="1791300" cy="2184600"/>
          </a:xfrm>
        </p:grpSpPr>
        <p:sp>
          <p:nvSpPr>
            <p:cNvPr id="285" name="Google Shape;285;p32"/>
            <p:cNvSpPr/>
            <p:nvPr/>
          </p:nvSpPr>
          <p:spPr>
            <a:xfrm>
              <a:off x="2294550" y="2363025"/>
              <a:ext cx="1791300" cy="2184600"/>
            </a:xfrm>
            <a:prstGeom prst="roundRect">
              <a:avLst>
                <a:gd fmla="val 16667" name="adj"/>
              </a:avLst>
            </a:prstGeom>
            <a:solidFill>
              <a:srgbClr val="1A233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6" name="Google Shape;286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04250" y="3027500"/>
              <a:ext cx="381600" cy="38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32"/>
            <p:cNvSpPr/>
            <p:nvPr/>
          </p:nvSpPr>
          <p:spPr>
            <a:xfrm>
              <a:off x="2455350" y="2922500"/>
              <a:ext cx="1408800" cy="1495800"/>
            </a:xfrm>
            <a:prstGeom prst="roundRect">
              <a:avLst>
                <a:gd fmla="val 16667" name="adj"/>
              </a:avLst>
            </a:prstGeom>
            <a:solidFill>
              <a:srgbClr val="9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1200">
                  <a:solidFill>
                    <a:schemeClr val="lt1"/>
                  </a:solidFill>
                </a:rPr>
                <a:t>Client-Service Key</a:t>
              </a:r>
              <a:endParaRPr b="1" sz="1200">
                <a:solidFill>
                  <a:schemeClr val="lt1"/>
                </a:solidFill>
              </a:endParaRPr>
            </a:p>
          </p:txBody>
        </p:sp>
        <p:pic>
          <p:nvPicPr>
            <p:cNvPr id="288" name="Google Shape;288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04250" y="3781251"/>
              <a:ext cx="381600" cy="38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32"/>
            <p:cNvSpPr/>
            <p:nvPr/>
          </p:nvSpPr>
          <p:spPr>
            <a:xfrm>
              <a:off x="2500500" y="3629875"/>
              <a:ext cx="1318500" cy="668700"/>
            </a:xfrm>
            <a:prstGeom prst="roundRect">
              <a:avLst>
                <a:gd fmla="val 16667" name="adj"/>
              </a:avLst>
            </a:prstGeom>
            <a:solidFill>
              <a:srgbClr val="9FE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1200">
                  <a:solidFill>
                    <a:schemeClr val="lt1"/>
                  </a:solidFill>
                </a:rPr>
                <a:t>TGS ( PAC + Client-Service Key)</a:t>
              </a:r>
              <a:endParaRPr b="1" sz="1200">
                <a:solidFill>
                  <a:schemeClr val="lt1"/>
                </a:solidFill>
              </a:endParaRPr>
            </a:p>
          </p:txBody>
        </p:sp>
        <p:sp>
          <p:nvSpPr>
            <p:cNvPr id="290" name="Google Shape;290;p32"/>
            <p:cNvSpPr txBox="1"/>
            <p:nvPr/>
          </p:nvSpPr>
          <p:spPr>
            <a:xfrm>
              <a:off x="2455350" y="2468675"/>
              <a:ext cx="1469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>
                  <a:solidFill>
                    <a:schemeClr val="lt1"/>
                  </a:solidFill>
                </a:rPr>
                <a:t>TGS-REP</a:t>
              </a:r>
              <a:endParaRPr b="1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Real world </a:t>
            </a:r>
            <a:r>
              <a:rPr lang="it">
                <a:solidFill>
                  <a:schemeClr val="lt1"/>
                </a:solidFill>
              </a:rPr>
              <a:t>techniques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6" name="Google Shape;29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Golden/Silver tickets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If krbtgt account is compromised, you can forge TGT/TGS tickets, obtain keys of any user and tamper the PAC inside the tickets.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From linux (impacket):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ticketer.py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From Windows: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.\mimikatz.exe kerberos::golden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Harder to detect: RC4 ticket when AES is the norm, missing fields in tickets, invented usernames, strange interaction of sensible processes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 u="sng">
                <a:solidFill>
                  <a:schemeClr val="hlink"/>
                </a:solidFill>
                <a:hlinkClick r:id="rId3"/>
              </a:rPr>
              <a:t>MS14-068</a:t>
            </a:r>
            <a:endParaRPr>
              <a:solidFill>
                <a:schemeClr val="lt1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Implementation flaw patched in november 2014. Allows forged PAC to be accepted: if PAC dimension was &lt;= 20 bytes, non keyed tag was accepted. Automatic domain takeover from standard authenticated user.</a:t>
            </a:r>
            <a:endParaRPr>
              <a:solidFill>
                <a:schemeClr val="lt1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From linux:</a:t>
            </a:r>
            <a:endParaRPr>
              <a:solidFill>
                <a:schemeClr val="lt1"/>
              </a:solidFill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goldenPac.py (impacket)</a:t>
            </a:r>
            <a:endParaRPr>
              <a:solidFill>
                <a:schemeClr val="lt1"/>
              </a:solidFill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 u="sng">
                <a:solidFill>
                  <a:schemeClr val="hlink"/>
                </a:solidFill>
                <a:hlinkClick r:id="rId4"/>
              </a:rPr>
              <a:t>PyKEK</a:t>
            </a:r>
            <a:endParaRPr>
              <a:solidFill>
                <a:schemeClr val="lt1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From Windows:</a:t>
            </a:r>
            <a:endParaRPr>
              <a:solidFill>
                <a:schemeClr val="lt1"/>
              </a:solidFill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it">
                <a:solidFill>
                  <a:schemeClr val="lt1"/>
                </a:solidFill>
              </a:rPr>
              <a:t>PyKEK (requires python3) + mimikatz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2" name="Google Shape;30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Real world </a:t>
            </a:r>
            <a:r>
              <a:rPr lang="it">
                <a:solidFill>
                  <a:schemeClr val="lt1"/>
                </a:solidFill>
              </a:rPr>
              <a:t>techniques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NTLM authentication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8" name="Google Shape;30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Alternative authentication protocols in AD environment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Challenge-response protocol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NTLM authentication protocols (v1, v2)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DC as trusted third party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NTHash, LMHash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LMHash (</a:t>
            </a:r>
            <a:r>
              <a:rPr lang="it" sz="2750">
                <a:solidFill>
                  <a:schemeClr val="lt1"/>
                </a:solidFill>
              </a:rPr>
              <a:t>hashcat -m 3000)</a:t>
            </a:r>
            <a:endParaRPr sz="2750">
              <a:solidFill>
                <a:schemeClr val="lt1"/>
              </a:solidFill>
            </a:endParaRPr>
          </a:p>
        </p:txBody>
      </p:sp>
      <p:sp>
        <p:nvSpPr>
          <p:cNvPr id="314" name="Google Shape;314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it" sz="1400">
                <a:solidFill>
                  <a:schemeClr val="lt1"/>
                </a:solidFill>
              </a:rPr>
              <a:t>The user’s password is converted to uppercase.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it" sz="1400">
                <a:solidFill>
                  <a:schemeClr val="lt1"/>
                </a:solidFill>
              </a:rPr>
              <a:t>The user's password is encoded in the System OEM code page.</a:t>
            </a:r>
            <a:endParaRPr baseline="30000" sz="1400" u="sng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it" sz="1400">
                <a:solidFill>
                  <a:schemeClr val="lt1"/>
                </a:solidFill>
              </a:rPr>
              <a:t>This password is NULL-padded to 14 bytes.</a:t>
            </a:r>
            <a:endParaRPr baseline="30000" sz="1400" u="sng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it" sz="1400">
                <a:solidFill>
                  <a:schemeClr val="lt1"/>
                </a:solidFill>
              </a:rPr>
              <a:t>Password is split into two 7-byte halves.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it" sz="1400">
                <a:solidFill>
                  <a:schemeClr val="lt1"/>
                </a:solidFill>
              </a:rPr>
              <a:t>These two values are used to create two DES keys, inserting a parity bit after every seven bits. This generates the 64 bits needed for a single DES key.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it" sz="1400">
                <a:solidFill>
                  <a:schemeClr val="lt1"/>
                </a:solidFill>
              </a:rPr>
              <a:t>Each of the two keys is used to DES-encrypt the constant ASCII string “</a:t>
            </a:r>
            <a:r>
              <a:rPr lang="it" sz="1400">
                <a:solidFill>
                  <a:srgbClr val="9FEF00"/>
                </a:solidFill>
                <a:latin typeface="Roboto Mono"/>
                <a:ea typeface="Roboto Mono"/>
                <a:cs typeface="Roboto Mono"/>
                <a:sym typeface="Roboto Mono"/>
              </a:rPr>
              <a:t>KGS!@#$%</a:t>
            </a:r>
            <a:r>
              <a:rPr lang="it" sz="1400">
                <a:solidFill>
                  <a:schemeClr val="lt1"/>
                </a:solidFill>
              </a:rPr>
              <a:t>”,</a:t>
            </a:r>
            <a:r>
              <a:rPr baseline="30000" lang="it" sz="1400">
                <a:solidFill>
                  <a:schemeClr val="lt1"/>
                </a:solidFill>
              </a:rPr>
              <a:t> </a:t>
            </a:r>
            <a:r>
              <a:rPr lang="it" sz="1400">
                <a:solidFill>
                  <a:schemeClr val="lt1"/>
                </a:solidFill>
              </a:rPr>
              <a:t>resulting in two 8-byte ciphertext values.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it" sz="1400">
                <a:solidFill>
                  <a:schemeClr val="lt1"/>
                </a:solidFill>
              </a:rPr>
              <a:t>These two ciphertext values are concatenated to form a 16-byte value, which is the LM hash.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NTHash </a:t>
            </a:r>
            <a:r>
              <a:rPr lang="it" sz="2750">
                <a:solidFill>
                  <a:schemeClr val="lt1"/>
                </a:solidFill>
              </a:rPr>
              <a:t>(</a:t>
            </a:r>
            <a:r>
              <a:rPr lang="it" sz="2750">
                <a:solidFill>
                  <a:schemeClr val="lt1"/>
                </a:solidFill>
              </a:rPr>
              <a:t>hashcat -m 1000)</a:t>
            </a:r>
            <a:endParaRPr sz="2750">
              <a:solidFill>
                <a:schemeClr val="lt1"/>
              </a:solidFill>
            </a:endParaRPr>
          </a:p>
        </p:txBody>
      </p:sp>
      <p:sp>
        <p:nvSpPr>
          <p:cNvPr id="320" name="Google Shape;320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MD4(UTF-16LE(password))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Same as kerberos rc4 key!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NTLM protocol concepts 1</a:t>
            </a:r>
            <a:endParaRPr sz="2750">
              <a:solidFill>
                <a:schemeClr val="lt1"/>
              </a:solidFill>
            </a:endParaRPr>
          </a:p>
        </p:txBody>
      </p:sp>
      <p:sp>
        <p:nvSpPr>
          <p:cNvPr id="326" name="Google Shape;32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>
                <a:solidFill>
                  <a:schemeClr val="lt1"/>
                </a:solidFill>
              </a:rPr>
              <a:t>Client contacts server sending username@domain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>
                <a:solidFill>
                  <a:schemeClr val="lt1"/>
                </a:solidFill>
              </a:rPr>
              <a:t>Server sends C </a:t>
            </a:r>
            <a:r>
              <a:rPr lang="it">
                <a:solidFill>
                  <a:schemeClr val="lt1"/>
                </a:solidFill>
              </a:rPr>
              <a:t>random </a:t>
            </a:r>
            <a:r>
              <a:rPr lang="it">
                <a:solidFill>
                  <a:schemeClr val="lt1"/>
                </a:solidFill>
              </a:rPr>
              <a:t>server challenge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>
                <a:solidFill>
                  <a:schemeClr val="lt1"/>
                </a:solidFill>
              </a:rPr>
              <a:t>Client solves the challenge and sends back the response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>
                <a:solidFill>
                  <a:schemeClr val="lt1"/>
                </a:solidFill>
              </a:rPr>
              <a:t>Server forwards the response to the DC that verifies it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>
                <a:solidFill>
                  <a:schemeClr val="lt1"/>
                </a:solidFill>
              </a:rPr>
              <a:t>DC replies with the result of the verification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chemeClr val="lt1"/>
                </a:solidFill>
              </a:rPr>
              <a:t>Exchanges</a:t>
            </a:r>
            <a:endParaRPr/>
          </a:p>
        </p:txBody>
      </p:sp>
      <p:sp>
        <p:nvSpPr>
          <p:cNvPr id="332" name="Google Shape;33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NTLMv1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C = 8-byte server challenge, random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K1 | K2 | K3 = LM/NT-hash | 5-bytes-0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response = DES(K1,C) | DES(K2,C) | DES(K3,C)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NTLMv2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SC = 8-byte server challenge, random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CC = 8-byte client challenge, random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CC* = (X, time, CC2, domain name)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v2-Hash = HMAC-MD5(NT-Hash, user name, domain name)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LMv2 = HMAC-MD5(v2-Hash, SC, CC)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NTv2 = HMAC-MD5(v2-Hash, SC, CC*)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response = LMv2 | CC | NTv2 | CC*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NTLM protocol concepts 2</a:t>
            </a:r>
            <a:endParaRPr sz="2750">
              <a:solidFill>
                <a:schemeClr val="lt1"/>
              </a:solidFill>
            </a:endParaRPr>
          </a:p>
        </p:txBody>
      </p:sp>
      <p:sp>
        <p:nvSpPr>
          <p:cNvPr id="338" name="Google Shape;338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The only information needed to solve the challenge is the NT/LM hash of the password, </a:t>
            </a:r>
            <a:r>
              <a:rPr lang="it">
                <a:solidFill>
                  <a:schemeClr val="lt1"/>
                </a:solidFill>
              </a:rPr>
              <a:t>NOT THE CLEARTEX PASSWORD ITSELF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Pass-the-hash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Brute Force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No mutual authentication with the server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LLMNR/NBT-NS Poisoning (+ Cracking / + Relay attack)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Unconstrained delegation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4" name="Google Shape;344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A service that can impersonate every authenticated user with every possible service in the domain.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The final service is accessed within the user context, not the service context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Better </a:t>
            </a:r>
            <a:r>
              <a:rPr lang="it">
                <a:solidFill>
                  <a:schemeClr val="lt1"/>
                </a:solidFill>
              </a:rPr>
              <a:t>privilege</a:t>
            </a:r>
            <a:r>
              <a:rPr lang="it">
                <a:solidFill>
                  <a:schemeClr val="lt1"/>
                </a:solidFill>
              </a:rPr>
              <a:t> model(?)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From now on, </a:t>
            </a:r>
            <a:r>
              <a:rPr lang="it">
                <a:solidFill>
                  <a:schemeClr val="lt1"/>
                </a:solidFill>
              </a:rPr>
              <a:t>I “cite” </a:t>
            </a:r>
            <a:r>
              <a:rPr lang="it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ATTL4S’</a:t>
            </a:r>
            <a:r>
              <a:rPr lang="it">
                <a:solidFill>
                  <a:schemeClr val="lt1"/>
                </a:solidFill>
              </a:rPr>
              <a:t> slides because I was tired to do them on my own :)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11416" r="11861" t="0"/>
          <a:stretch/>
        </p:blipFill>
        <p:spPr>
          <a:xfrm>
            <a:off x="4515925" y="2012900"/>
            <a:ext cx="3801249" cy="27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Disclaimer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I am </a:t>
            </a:r>
            <a:r>
              <a:rPr lang="it" u="sng">
                <a:solidFill>
                  <a:schemeClr val="lt1"/>
                </a:solidFill>
              </a:rPr>
              <a:t>NOT</a:t>
            </a:r>
            <a:r>
              <a:rPr lang="it">
                <a:solidFill>
                  <a:schemeClr val="lt1"/>
                </a:solidFill>
              </a:rPr>
              <a:t> a professional PT/Red teamer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I just studied this stuff and I think they are interesting, but 0 real experience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Correct me if I’m wrong!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I am here to learn, not to flex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Ask </a:t>
            </a:r>
            <a:r>
              <a:rPr lang="it">
                <a:solidFill>
                  <a:schemeClr val="lt1"/>
                </a:solidFill>
              </a:rPr>
              <a:t>anything</a:t>
            </a:r>
            <a:r>
              <a:rPr lang="it">
                <a:solidFill>
                  <a:schemeClr val="lt1"/>
                </a:solidFill>
              </a:rPr>
              <a:t> at anytime!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I love questions and stupid jokes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3946650" y="2710300"/>
            <a:ext cx="494100" cy="21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Unconstrained delegation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50" name="Google Shape;35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725" y="1072678"/>
            <a:ext cx="5758549" cy="379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AD concepts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Centralized control of a Windows Network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Domain Controller (Windows Server)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LDAP, MSRPC, Kerberos, NTLM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User, Groups, Machine, Shares management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Service management (Service Principal Name)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Authentication protocol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Centralized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AS (Authentication Service)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TGS service (Ticket Granting Service, a.k.a. KDC)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Tickets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TGT (Ticket Granting Tickets)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TGS (Ticket Granting Service)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No assertions of: OS, address, physical security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Kerberos Overview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Unconstrained delegation abuse (1)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1" name="Google Shape;451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Who is the attacker in the scenario of an unconstrained delegation?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User, by design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What if the attacker is in control of such a service?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Impersonation of every authenticated user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What if the attacker can force entities to authenticate to the service?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Privilege escalation :)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RPC printer “bug” :)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Unconstrained delegation abuse (2)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57" name="Google Shape;45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013" y="1017725"/>
            <a:ext cx="6441973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Unconstrained delegation abuse (3)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63" name="Google Shape;46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313" y="1017725"/>
            <a:ext cx="5979387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Unconstrained delegation abuse (4)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69" name="Google Shape;46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275" y="1094975"/>
            <a:ext cx="796145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Unconstrained delegation abuse (5)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75" name="Google Shape;47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6450"/>
            <a:ext cx="8839198" cy="3806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Reference 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81" name="Google Shape;481;p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https://learn.microsoft.com/en-us/openspecs/windows_protocols/ms-kile/b7219d26-dbc7-4f3a-adfe-dcc31f90d92a</a:t>
            </a:r>
            <a:r>
              <a:rPr lang="it"/>
              <a:t> </a:t>
            </a:r>
            <a:r>
              <a:rPr lang="it">
                <a:solidFill>
                  <a:schemeClr val="lt1"/>
                </a:solidFill>
              </a:rPr>
              <a:t>(MS reference for used protocols)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 u="sng">
                <a:solidFill>
                  <a:schemeClr val="hlink"/>
                </a:solidFill>
                <a:hlinkClick r:id="rId4"/>
              </a:rPr>
              <a:t>https://www.rfc-editor.org/rfc/rfc4120</a:t>
            </a:r>
            <a:r>
              <a:rPr lang="it"/>
              <a:t> </a:t>
            </a:r>
            <a:r>
              <a:rPr lang="it">
                <a:solidFill>
                  <a:schemeClr val="lt1"/>
                </a:solidFill>
              </a:rPr>
              <a:t>(Kerberos v5)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 u="sng">
                <a:solidFill>
                  <a:schemeClr val="hlink"/>
                </a:solidFill>
                <a:hlinkClick r:id="rId5"/>
              </a:rPr>
              <a:t>https://www.rfc-editor.org/rfc/rfc4757</a:t>
            </a:r>
            <a:r>
              <a:rPr lang="it"/>
              <a:t> </a:t>
            </a:r>
            <a:r>
              <a:rPr lang="it">
                <a:solidFill>
                  <a:schemeClr val="lt1"/>
                </a:solidFill>
              </a:rPr>
              <a:t>(RC4 KDF)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 u="sng">
                <a:solidFill>
                  <a:schemeClr val="hlink"/>
                </a:solidFill>
                <a:hlinkClick r:id="rId6"/>
              </a:rPr>
              <a:t>https://www.rfc-editor.org/rfc/rfc3962</a:t>
            </a:r>
            <a:r>
              <a:rPr lang="it"/>
              <a:t> </a:t>
            </a:r>
            <a:r>
              <a:rPr lang="it">
                <a:solidFill>
                  <a:schemeClr val="lt1"/>
                </a:solidFill>
              </a:rPr>
              <a:t>(AES KDF)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 u="sng">
                <a:solidFill>
                  <a:schemeClr val="hlink"/>
                </a:solidFill>
                <a:hlinkClick r:id="rId7"/>
              </a:rPr>
              <a:t>https://datatracker.ietf.org/doc/html/rfc3961</a:t>
            </a:r>
            <a:r>
              <a:rPr lang="it">
                <a:solidFill>
                  <a:schemeClr val="lt1"/>
                </a:solidFill>
              </a:rPr>
              <a:t> (AES KDF DK function)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>
                <a:solidFill>
                  <a:schemeClr val="lt1"/>
                </a:solidFill>
              </a:rPr>
              <a:t>Introduction to AD HTB module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>
                <a:solidFill>
                  <a:schemeClr val="lt1"/>
                </a:solidFill>
              </a:rPr>
              <a:t>Kerberos Attacks HTB module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>
                <a:solidFill>
                  <a:schemeClr val="lt1"/>
                </a:solidFill>
              </a:rPr>
              <a:t>Active Directory Enumeration &amp; Attacks</a:t>
            </a:r>
            <a:r>
              <a:rPr b="1" lang="it" sz="2300">
                <a:solidFill>
                  <a:schemeClr val="lt1"/>
                </a:solidFill>
              </a:rPr>
              <a:t> </a:t>
            </a:r>
            <a:r>
              <a:rPr lang="it">
                <a:solidFill>
                  <a:schemeClr val="lt1"/>
                </a:solidFill>
              </a:rPr>
              <a:t>HTB module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it" u="sng">
                <a:solidFill>
                  <a:schemeClr val="hlink"/>
                </a:solidFill>
                <a:hlinkClick r:id="rId8"/>
              </a:rPr>
              <a:t>https://vbscrub.com/2020/02/27/getting-passwords-from-kerberos-pre-authentication-packets/</a:t>
            </a:r>
            <a:r>
              <a:rPr lang="it"/>
              <a:t> </a:t>
            </a:r>
            <a:r>
              <a:rPr lang="it">
                <a:solidFill>
                  <a:schemeClr val="lt1"/>
                </a:solidFill>
              </a:rPr>
              <a:t>(Sniffed tickets BF)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Reference 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87" name="Google Shape;487;p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 startAt="10"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https://curl.se/rfc/ntlm.html</a:t>
            </a:r>
            <a:r>
              <a:rPr lang="it">
                <a:solidFill>
                  <a:schemeClr val="lt1"/>
                </a:solidFill>
              </a:rPr>
              <a:t> (NTLM documentation)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 startAt="10"/>
            </a:pPr>
            <a:r>
              <a:rPr lang="it" u="sng">
                <a:solidFill>
                  <a:schemeClr val="hlink"/>
                </a:solidFill>
                <a:hlinkClick r:id="rId4"/>
              </a:rPr>
              <a:t>https://learn.microsoft.com/en-us/windows-server/security/kerberos/ntlm-overview</a:t>
            </a:r>
            <a:r>
              <a:rPr lang="it">
                <a:solidFill>
                  <a:schemeClr val="lt1"/>
                </a:solidFill>
              </a:rPr>
              <a:t> (Official NTLM documentation)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 startAt="10"/>
            </a:pPr>
            <a:r>
              <a:rPr lang="it" u="sng">
                <a:solidFill>
                  <a:schemeClr val="hlink"/>
                </a:solidFill>
                <a:hlinkClick r:id="rId5"/>
              </a:rPr>
              <a:t>https://infosecwriteups.com/ntlm-authentication-in-active-directory-b99ea9087519</a:t>
            </a:r>
            <a:r>
              <a:rPr lang="it">
                <a:solidFill>
                  <a:schemeClr val="lt1"/>
                </a:solidFill>
              </a:rPr>
              <a:t> (NTLM in AD)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 startAt="10"/>
            </a:pPr>
            <a:r>
              <a:rPr lang="it" u="sng">
                <a:solidFill>
                  <a:schemeClr val="hlink"/>
                </a:solidFill>
                <a:hlinkClick r:id="rId6"/>
              </a:rPr>
              <a:t>https://www.youtube.com/watch?v=xDFRUYv1-eU</a:t>
            </a:r>
            <a:r>
              <a:rPr lang="it">
                <a:solidFill>
                  <a:schemeClr val="lt1"/>
                </a:solidFill>
              </a:rPr>
              <a:t> (Kerberos unconstrained delegation)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Based on symmetric cryptography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Assumption of shared secret (User/KDC/AS)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Attackers cannot bruteforce passwords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Resilient to adaptive attackers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“packets traveling along the network can be read, modified, and inserted at will“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it">
                <a:solidFill>
                  <a:schemeClr val="lt1"/>
                </a:solidFill>
              </a:rPr>
              <a:t>Stateless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AD implementation provides Authentication and Authorization (Privilege Attribute Certificate)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it">
                <a:solidFill>
                  <a:schemeClr val="lt1"/>
                </a:solidFill>
              </a:rPr>
              <a:t>Weak post-compromise strategy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Kerberos Overview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567250" y="1115950"/>
            <a:ext cx="2411100" cy="834600"/>
          </a:xfrm>
          <a:prstGeom prst="rect">
            <a:avLst/>
          </a:prstGeom>
          <a:solidFill>
            <a:srgbClr val="FF3E3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KDC + AS</a:t>
            </a:r>
            <a:r>
              <a:rPr b="1" lang="it">
                <a:solidFill>
                  <a:schemeClr val="lt1"/>
                </a:solidFill>
              </a:rPr>
              <a:t> (DC)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3" name="Google Shape;93;p19"/>
          <p:cNvSpPr/>
          <p:nvPr/>
        </p:nvSpPr>
        <p:spPr>
          <a:xfrm>
            <a:off x="3366450" y="1115950"/>
            <a:ext cx="2411100" cy="834600"/>
          </a:xfrm>
          <a:prstGeom prst="rect">
            <a:avLst/>
          </a:prstGeom>
          <a:solidFill>
            <a:srgbClr val="0086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USER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6165650" y="1115950"/>
            <a:ext cx="2411100" cy="834600"/>
          </a:xfrm>
          <a:prstGeom prst="rect">
            <a:avLst/>
          </a:prstGeom>
          <a:solidFill>
            <a:srgbClr val="9FE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SERVICE PRINCIPAL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50" y="451675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288" y="451675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5325" y="451693"/>
            <a:ext cx="593000" cy="59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5488" y="451675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4700" y="451668"/>
            <a:ext cx="593000" cy="5929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9"/>
          <p:cNvCxnSpPr/>
          <p:nvPr/>
        </p:nvCxnSpPr>
        <p:spPr>
          <a:xfrm rot="10800000">
            <a:off x="1790550" y="2655350"/>
            <a:ext cx="2799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triangle"/>
          </a:ln>
        </p:spPr>
      </p:cxnSp>
      <p:grpSp>
        <p:nvGrpSpPr>
          <p:cNvPr id="101" name="Google Shape;101;p19"/>
          <p:cNvGrpSpPr/>
          <p:nvPr/>
        </p:nvGrpSpPr>
        <p:grpSpPr>
          <a:xfrm>
            <a:off x="2294550" y="2363025"/>
            <a:ext cx="1791300" cy="2184600"/>
            <a:chOff x="2294550" y="2363025"/>
            <a:chExt cx="1791300" cy="2184600"/>
          </a:xfrm>
        </p:grpSpPr>
        <p:grpSp>
          <p:nvGrpSpPr>
            <p:cNvPr id="102" name="Google Shape;102;p19"/>
            <p:cNvGrpSpPr/>
            <p:nvPr/>
          </p:nvGrpSpPr>
          <p:grpSpPr>
            <a:xfrm>
              <a:off x="2294550" y="2363025"/>
              <a:ext cx="1791300" cy="2184600"/>
              <a:chOff x="2294550" y="2363025"/>
              <a:chExt cx="1791300" cy="2184600"/>
            </a:xfrm>
          </p:grpSpPr>
          <p:grpSp>
            <p:nvGrpSpPr>
              <p:cNvPr id="103" name="Google Shape;103;p19"/>
              <p:cNvGrpSpPr/>
              <p:nvPr/>
            </p:nvGrpSpPr>
            <p:grpSpPr>
              <a:xfrm>
                <a:off x="2294550" y="2363025"/>
                <a:ext cx="1791300" cy="2184600"/>
                <a:chOff x="3676350" y="2390525"/>
                <a:chExt cx="1791300" cy="2184600"/>
              </a:xfrm>
            </p:grpSpPr>
            <p:sp>
              <p:nvSpPr>
                <p:cNvPr id="104" name="Google Shape;104;p19"/>
                <p:cNvSpPr/>
                <p:nvPr/>
              </p:nvSpPr>
              <p:spPr>
                <a:xfrm>
                  <a:off x="3676350" y="2390525"/>
                  <a:ext cx="1791300" cy="21846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1A233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" name="Google Shape;105;p19"/>
                <p:cNvSpPr txBox="1"/>
                <p:nvPr/>
              </p:nvSpPr>
              <p:spPr>
                <a:xfrm>
                  <a:off x="3676350" y="2976900"/>
                  <a:ext cx="1791300" cy="710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-317500" lvl="0" marL="45720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Char char="●"/>
                  </a:pPr>
                  <a:r>
                    <a:rPr lang="it">
                      <a:solidFill>
                        <a:schemeClr val="lt1"/>
                      </a:solidFill>
                    </a:rPr>
                    <a:t>user@domain</a:t>
                  </a:r>
                  <a:endParaRPr>
                    <a:solidFill>
                      <a:schemeClr val="lt1"/>
                    </a:solidFill>
                  </a:endParaRPr>
                </a:p>
                <a:p>
                  <a:pPr indent="-317500" lvl="0" marL="45720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Char char="●"/>
                  </a:pPr>
                  <a:r>
                    <a:rPr lang="it">
                      <a:solidFill>
                        <a:schemeClr val="lt1"/>
                      </a:solidFill>
                    </a:rPr>
                    <a:t>Authenticator</a:t>
                  </a:r>
                  <a:br>
                    <a:rPr lang="it">
                      <a:solidFill>
                        <a:schemeClr val="lt1"/>
                      </a:solidFill>
                    </a:rPr>
                  </a:br>
                  <a:endParaRPr>
                    <a:solidFill>
                      <a:schemeClr val="lt1"/>
                    </a:solidFill>
                  </a:endParaRPr>
                </a:p>
              </p:txBody>
            </p:sp>
          </p:grpSp>
          <p:pic>
            <p:nvPicPr>
              <p:cNvPr id="106" name="Google Shape;106;p1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543046" y="3833388"/>
                <a:ext cx="382000" cy="382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7" name="Google Shape;107;p19"/>
              <p:cNvSpPr/>
              <p:nvPr/>
            </p:nvSpPr>
            <p:spPr>
              <a:xfrm>
                <a:off x="2455350" y="3862700"/>
                <a:ext cx="1148100" cy="323400"/>
              </a:xfrm>
              <a:prstGeom prst="roundRect">
                <a:avLst>
                  <a:gd fmla="val 16667" name="adj"/>
                </a:avLst>
              </a:prstGeom>
              <a:solidFill>
                <a:srgbClr val="0086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200">
                    <a:solidFill>
                      <a:schemeClr val="lt1"/>
                    </a:solidFill>
                  </a:rPr>
                  <a:t>Authenticator</a:t>
                </a:r>
                <a:endParaRPr sz="120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08" name="Google Shape;108;p19"/>
            <p:cNvSpPr txBox="1"/>
            <p:nvPr/>
          </p:nvSpPr>
          <p:spPr>
            <a:xfrm>
              <a:off x="2637150" y="2455250"/>
              <a:ext cx="1106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>
                  <a:solidFill>
                    <a:schemeClr val="lt1"/>
                  </a:solidFill>
                </a:rPr>
                <a:t>AS-REQ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sp>
        <p:nvSpPr>
          <p:cNvPr id="109" name="Google Shape;109;p19"/>
          <p:cNvSpPr txBox="1"/>
          <p:nvPr/>
        </p:nvSpPr>
        <p:spPr>
          <a:xfrm>
            <a:off x="5043625" y="2752575"/>
            <a:ext cx="2470500" cy="14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Note: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May contain a salt for KDF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KDC should </a:t>
            </a:r>
            <a:r>
              <a:rPr lang="it">
                <a:solidFill>
                  <a:schemeClr val="lt1"/>
                </a:solidFill>
              </a:rPr>
              <a:t>maintain</a:t>
            </a:r>
            <a:r>
              <a:rPr lang="it">
                <a:solidFill>
                  <a:schemeClr val="lt1"/>
                </a:solidFill>
              </a:rPr>
              <a:t> a cache within an acceptable time range (clock skew)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/>
          <p:nvPr/>
        </p:nvSpPr>
        <p:spPr>
          <a:xfrm>
            <a:off x="567250" y="1115950"/>
            <a:ext cx="2411100" cy="834600"/>
          </a:xfrm>
          <a:prstGeom prst="rect">
            <a:avLst/>
          </a:prstGeom>
          <a:solidFill>
            <a:srgbClr val="FF3E3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KDC + AS (DC)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3366450" y="1115950"/>
            <a:ext cx="2411100" cy="834600"/>
          </a:xfrm>
          <a:prstGeom prst="rect">
            <a:avLst/>
          </a:prstGeom>
          <a:solidFill>
            <a:srgbClr val="0086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USER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6165650" y="1115950"/>
            <a:ext cx="2411100" cy="834600"/>
          </a:xfrm>
          <a:prstGeom prst="rect">
            <a:avLst/>
          </a:prstGeom>
          <a:solidFill>
            <a:srgbClr val="9FE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SERVICE PRINCIPAL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4700" y="451668"/>
            <a:ext cx="593000" cy="5929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20"/>
          <p:cNvCxnSpPr/>
          <p:nvPr/>
        </p:nvCxnSpPr>
        <p:spPr>
          <a:xfrm>
            <a:off x="1790550" y="2655350"/>
            <a:ext cx="2799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19" name="Google Shape;119;p20"/>
          <p:cNvSpPr txBox="1"/>
          <p:nvPr/>
        </p:nvSpPr>
        <p:spPr>
          <a:xfrm>
            <a:off x="5043625" y="2752575"/>
            <a:ext cx="24705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Note: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TGT cannot be tampered by user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Privilege Attribute Certificate (PAC): contains user information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350" y="451699"/>
            <a:ext cx="593000" cy="5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2298" y="484975"/>
            <a:ext cx="526350" cy="5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5488" y="451675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7250" y="451675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6288" y="451675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325" y="451693"/>
            <a:ext cx="593000" cy="5929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20"/>
          <p:cNvGrpSpPr/>
          <p:nvPr/>
        </p:nvGrpSpPr>
        <p:grpSpPr>
          <a:xfrm>
            <a:off x="2294550" y="2363025"/>
            <a:ext cx="1791300" cy="2184600"/>
            <a:chOff x="2294550" y="2363025"/>
            <a:chExt cx="1791300" cy="2184600"/>
          </a:xfrm>
        </p:grpSpPr>
        <p:sp>
          <p:nvSpPr>
            <p:cNvPr id="127" name="Google Shape;127;p20"/>
            <p:cNvSpPr/>
            <p:nvPr/>
          </p:nvSpPr>
          <p:spPr>
            <a:xfrm>
              <a:off x="2294550" y="2363025"/>
              <a:ext cx="1791300" cy="2184600"/>
            </a:xfrm>
            <a:prstGeom prst="roundRect">
              <a:avLst>
                <a:gd fmla="val 16667" name="adj"/>
              </a:avLst>
            </a:prstGeom>
            <a:solidFill>
              <a:srgbClr val="1A233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 txBox="1"/>
            <p:nvPr/>
          </p:nvSpPr>
          <p:spPr>
            <a:xfrm>
              <a:off x="2637150" y="2455250"/>
              <a:ext cx="1106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>
                  <a:solidFill>
                    <a:schemeClr val="lt1"/>
                  </a:solidFill>
                </a:rPr>
                <a:t>AS-REP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pic>
        <p:nvPicPr>
          <p:cNvPr id="129" name="Google Shape;12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4046" y="3051788"/>
            <a:ext cx="382000" cy="3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2455350" y="2922500"/>
            <a:ext cx="1408800" cy="149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Client-Service Key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4250" y="3830250"/>
            <a:ext cx="381600" cy="3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/>
          <p:nvPr/>
        </p:nvSpPr>
        <p:spPr>
          <a:xfrm>
            <a:off x="2500500" y="3629875"/>
            <a:ext cx="1318500" cy="668700"/>
          </a:xfrm>
          <a:prstGeom prst="roundRect">
            <a:avLst>
              <a:gd fmla="val 16667" name="adj"/>
            </a:avLst>
          </a:prstGeom>
          <a:solidFill>
            <a:srgbClr val="FF3E3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TGT ( PAC + Client-DC Key)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>
            <a:off x="567250" y="1115950"/>
            <a:ext cx="2411100" cy="834600"/>
          </a:xfrm>
          <a:prstGeom prst="rect">
            <a:avLst/>
          </a:prstGeom>
          <a:solidFill>
            <a:srgbClr val="FF3E3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KDC + AS</a:t>
            </a:r>
            <a:r>
              <a:rPr b="1" lang="it">
                <a:solidFill>
                  <a:schemeClr val="lt1"/>
                </a:solidFill>
              </a:rPr>
              <a:t> (DC)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3366450" y="1115950"/>
            <a:ext cx="2411100" cy="834600"/>
          </a:xfrm>
          <a:prstGeom prst="rect">
            <a:avLst/>
          </a:prstGeom>
          <a:solidFill>
            <a:srgbClr val="0086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USER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6165650" y="1115950"/>
            <a:ext cx="2411100" cy="834600"/>
          </a:xfrm>
          <a:prstGeom prst="rect">
            <a:avLst/>
          </a:prstGeom>
          <a:solidFill>
            <a:srgbClr val="9FE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SERVICE PRINCIPAL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50" y="451675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288" y="451675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5325" y="451693"/>
            <a:ext cx="593000" cy="59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4700" y="451668"/>
            <a:ext cx="593000" cy="5929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21"/>
          <p:cNvCxnSpPr/>
          <p:nvPr/>
        </p:nvCxnSpPr>
        <p:spPr>
          <a:xfrm rot="10800000">
            <a:off x="1790550" y="2655350"/>
            <a:ext cx="2799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triangle"/>
          </a:ln>
        </p:spPr>
      </p:cxnSp>
      <p:grpSp>
        <p:nvGrpSpPr>
          <p:cNvPr id="145" name="Google Shape;145;p21"/>
          <p:cNvGrpSpPr/>
          <p:nvPr/>
        </p:nvGrpSpPr>
        <p:grpSpPr>
          <a:xfrm>
            <a:off x="2294550" y="2363025"/>
            <a:ext cx="1791300" cy="2184600"/>
            <a:chOff x="2294550" y="2363025"/>
            <a:chExt cx="1791300" cy="2184600"/>
          </a:xfrm>
        </p:grpSpPr>
        <p:sp>
          <p:nvSpPr>
            <p:cNvPr id="146" name="Google Shape;146;p21"/>
            <p:cNvSpPr/>
            <p:nvPr/>
          </p:nvSpPr>
          <p:spPr>
            <a:xfrm>
              <a:off x="2294550" y="2363025"/>
              <a:ext cx="1791300" cy="2184600"/>
            </a:xfrm>
            <a:prstGeom prst="roundRect">
              <a:avLst>
                <a:gd fmla="val 16667" name="adj"/>
              </a:avLst>
            </a:prstGeom>
            <a:solidFill>
              <a:srgbClr val="1A233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1"/>
            <p:cNvSpPr txBox="1"/>
            <p:nvPr/>
          </p:nvSpPr>
          <p:spPr>
            <a:xfrm>
              <a:off x="2455350" y="2468675"/>
              <a:ext cx="1469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>
                  <a:solidFill>
                    <a:schemeClr val="lt1"/>
                  </a:solidFill>
                </a:rPr>
                <a:t>TGS</a:t>
              </a:r>
              <a:r>
                <a:rPr b="1" lang="it">
                  <a:solidFill>
                    <a:schemeClr val="lt1"/>
                  </a:solidFill>
                </a:rPr>
                <a:t>-REQ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sp>
        <p:nvSpPr>
          <p:cNvPr id="148" name="Google Shape;148;p21"/>
          <p:cNvSpPr txBox="1"/>
          <p:nvPr/>
        </p:nvSpPr>
        <p:spPr>
          <a:xfrm>
            <a:off x="5043625" y="2752575"/>
            <a:ext cx="24705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Note: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Used for inter-relam TGT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">
                <a:solidFill>
                  <a:schemeClr val="lt1"/>
                </a:solidFill>
              </a:rPr>
              <a:t>Authenticator cache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5350" y="451699"/>
            <a:ext cx="593000" cy="5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22298" y="484975"/>
            <a:ext cx="526350" cy="5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5488" y="451675"/>
            <a:ext cx="593025" cy="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3450" y="2893412"/>
            <a:ext cx="381600" cy="3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>
            <a:off x="2455350" y="2922500"/>
            <a:ext cx="1148100" cy="323400"/>
          </a:xfrm>
          <a:prstGeom prst="roundRect">
            <a:avLst>
              <a:gd fmla="val 16667" name="adj"/>
            </a:avLst>
          </a:prstGeom>
          <a:solidFill>
            <a:srgbClr val="9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lt1"/>
                </a:solidFill>
              </a:rPr>
              <a:t>Authenticator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2385322" y="4025200"/>
            <a:ext cx="153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9FEF00"/>
                </a:solidFill>
              </a:rPr>
              <a:t>SPN</a:t>
            </a:r>
            <a:endParaRPr sz="1200">
              <a:solidFill>
                <a:srgbClr val="9FEF00"/>
              </a:solidFill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2300" y="3459300"/>
            <a:ext cx="381600" cy="3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/>
          <p:nvPr/>
        </p:nvSpPr>
        <p:spPr>
          <a:xfrm>
            <a:off x="2465925" y="3387000"/>
            <a:ext cx="1148100" cy="526200"/>
          </a:xfrm>
          <a:prstGeom prst="roundRect">
            <a:avLst>
              <a:gd fmla="val 16667" name="adj"/>
            </a:avLst>
          </a:prstGeom>
          <a:solidFill>
            <a:srgbClr val="FF3E3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chemeClr val="lt1"/>
                </a:solidFill>
              </a:rPr>
              <a:t>TGT(Session Key + PAC)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